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540" r:id="rId1"/>
  </p:sldMasterIdLst>
  <p:notesMasterIdLst>
    <p:notesMasterId r:id="rId10"/>
  </p:notesMasterIdLst>
  <p:sldIdLst>
    <p:sldId id="272" r:id="rId2"/>
    <p:sldId id="284" r:id="rId3"/>
    <p:sldId id="305" r:id="rId4"/>
    <p:sldId id="296" r:id="rId5"/>
    <p:sldId id="276" r:id="rId6"/>
    <p:sldId id="274" r:id="rId7"/>
    <p:sldId id="306" r:id="rId8"/>
    <p:sldId id="303" r:id="rId9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llanmörkt format 2 - Dekorfärg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llanmörkt format 2 - Dekorfär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llanmörkt format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Mellanmörkt format 1 - Dekorfärg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0" autoAdjust="0"/>
    <p:restoredTop sz="94700" autoAdjust="0"/>
  </p:normalViewPr>
  <p:slideViewPr>
    <p:cSldViewPr snapToGrid="0" snapToObjects="1">
      <p:cViewPr>
        <p:scale>
          <a:sx n="83" d="100"/>
          <a:sy n="83" d="100"/>
        </p:scale>
        <p:origin x="-2272" y="-4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8" d="100"/>
          <a:sy n="58" d="100"/>
        </p:scale>
        <p:origin x="-18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E19D2-AE07-D34C-ACB0-FF64A88C5369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DEF24-E58E-6E4D-8CC4-BF26484FC7C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44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DEF24-E58E-6E4D-8CC4-BF26484FC7C1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78679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Ändras från Elses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DEF24-E58E-6E4D-8CC4-BF26484FC7C1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450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Ändras från Elses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DEF24-E58E-6E4D-8CC4-BF26484FC7C1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232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Dra bilden till platshållaren eller klicka på ikonen för att lägga till den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67B8A-78CF-7640-991C-9CF29105C757}" type="datetimeFigureOut">
              <a:rPr lang="sv-SE" smtClean="0"/>
              <a:t>16-05-17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BEC7F-8863-354C-B1DD-8940B645355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  <p:sldLayoutId id="2147484548" r:id="rId8"/>
    <p:sldLayoutId id="2147484549" r:id="rId9"/>
    <p:sldLayoutId id="2147484550" r:id="rId10"/>
    <p:sldLayoutId id="21474845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4.emf"/><Relationship Id="rId7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emf"/><Relationship Id="rId5" Type="http://schemas.openxmlformats.org/officeDocument/2006/relationships/image" Target="../media/image2.png"/><Relationship Id="rId6" Type="http://schemas.openxmlformats.org/officeDocument/2006/relationships/image" Target="../media/image8.jpg"/><Relationship Id="rId7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4.emf"/><Relationship Id="rId7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emf"/><Relationship Id="rId5" Type="http://schemas.openxmlformats.org/officeDocument/2006/relationships/image" Target="../media/image2.png"/><Relationship Id="rId6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stbevakningen.se/" TargetMode="External"/><Relationship Id="rId4" Type="http://schemas.openxmlformats.org/officeDocument/2006/relationships/hyperlink" Target="mailto:Johan.genestig@coastguard.se" TargetMode="External"/><Relationship Id="rId5" Type="http://schemas.openxmlformats.org/officeDocument/2006/relationships/hyperlink" Target="mailto:siemen@rem-consult.eu" TargetMode="External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jonas@oceanrescue.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1122683"/>
            <a:ext cx="7772400" cy="1973198"/>
          </a:xfrm>
        </p:spPr>
        <p:txBody>
          <a:bodyPr>
            <a:normAutofit/>
          </a:bodyPr>
          <a:lstStyle/>
          <a:p>
            <a:r>
              <a:rPr lang="sv-SE" sz="6000" b="1" dirty="0" err="1"/>
              <a:t>D</a:t>
            </a:r>
            <a:r>
              <a:rPr lang="sv-SE" sz="6000" b="1" dirty="0" err="1" smtClean="0"/>
              <a:t>ive</a:t>
            </a:r>
            <a:r>
              <a:rPr lang="sv-SE" sz="6000" b="1" dirty="0" smtClean="0"/>
              <a:t> SMART Baltic</a:t>
            </a:r>
            <a:r>
              <a:rPr lang="sv-SE" sz="6000" dirty="0" smtClean="0"/>
              <a:t/>
            </a:r>
            <a:br>
              <a:rPr lang="sv-SE" sz="6000" dirty="0" smtClean="0"/>
            </a:br>
            <a:r>
              <a:rPr lang="sv-SE" sz="2000" b="1" dirty="0" smtClean="0"/>
              <a:t>DS B</a:t>
            </a:r>
            <a:endParaRPr lang="sv-SE" sz="2000" b="1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095881"/>
            <a:ext cx="6400800" cy="2542919"/>
          </a:xfrm>
        </p:spPr>
        <p:txBody>
          <a:bodyPr/>
          <a:lstStyle/>
          <a:p>
            <a:r>
              <a:rPr lang="en-US" i="1" dirty="0" smtClean="0"/>
              <a:t>A product developed through cooperation</a:t>
            </a:r>
            <a:endParaRPr lang="en-US" i="1" dirty="0"/>
          </a:p>
        </p:txBody>
      </p:sp>
      <p:pic>
        <p:nvPicPr>
          <p:cNvPr id="4" name="Bildobjekt 3" descr="ibsr_p3_DiveSMART-Baltic_project-logo_full-colour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7" y="-8466"/>
            <a:ext cx="3796213" cy="1518483"/>
          </a:xfrm>
          <a:prstGeom prst="rect">
            <a:avLst/>
          </a:prstGeom>
        </p:spPr>
      </p:pic>
      <p:pic>
        <p:nvPicPr>
          <p:cNvPr id="5" name="Picture 2" descr="\\cs-fs.kbvnet.kbv.se\user\celt\Documents\DykSMART-Baltic\Flaggskeppsstatus\EUSBSR flagship label cmy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342" y="5890137"/>
            <a:ext cx="760486" cy="76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objekt 6" descr="DiveSMART_Logotype_Flags_RGB_300pn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61" y="61458"/>
            <a:ext cx="1581304" cy="1238317"/>
          </a:xfrm>
          <a:prstGeom prst="rect">
            <a:avLst/>
          </a:prstGeom>
        </p:spPr>
      </p:pic>
      <p:pic>
        <p:nvPicPr>
          <p:cNvPr id="6" name="Bildobjekt 5" descr="SCG_orginal_clean kopia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45" y="6114443"/>
            <a:ext cx="2579506" cy="61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49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 smtClean="0"/>
              <a:t>Initial </a:t>
            </a:r>
            <a:r>
              <a:rPr lang="sv-SE" b="1" dirty="0" err="1" smtClean="0"/>
              <a:t>questions</a:t>
            </a:r>
            <a:endParaRPr lang="sv-SE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 smtClean="0"/>
              <a:t>		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A crisis scenario – </a:t>
            </a:r>
            <a:r>
              <a:rPr lang="en-US" sz="2400" dirty="0" smtClean="0"/>
              <a:t>Are we prepared ?</a:t>
            </a:r>
          </a:p>
          <a:p>
            <a:pPr marL="0" indent="0">
              <a:buNone/>
            </a:pPr>
            <a:r>
              <a:rPr lang="en-US" sz="1800" dirty="0" smtClean="0"/>
              <a:t>”Costa Concordia”, “ </a:t>
            </a:r>
            <a:r>
              <a:rPr lang="en-US" sz="1800" dirty="0" err="1" smtClean="0"/>
              <a:t>Sewoul</a:t>
            </a:r>
            <a:r>
              <a:rPr lang="en-US" sz="1800" dirty="0" smtClean="0"/>
              <a:t>” , “Herald of </a:t>
            </a:r>
          </a:p>
          <a:p>
            <a:pPr marL="0" indent="0">
              <a:buNone/>
            </a:pPr>
            <a:r>
              <a:rPr lang="en-US" sz="1800" dirty="0" smtClean="0"/>
              <a:t>Free Enterprise” etc.</a:t>
            </a:r>
          </a:p>
          <a:p>
            <a:pPr marL="0" indent="0">
              <a:buNone/>
            </a:pPr>
            <a:endParaRPr lang="en-U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Cooperation – </a:t>
            </a:r>
            <a:r>
              <a:rPr lang="en-US" sz="2400" dirty="0" smtClean="0">
                <a:solidFill>
                  <a:srgbClr val="FFFFFF"/>
                </a:solidFill>
              </a:rPr>
              <a:t>Are we maximizing the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FFFF"/>
                </a:solidFill>
              </a:rPr>
              <a:t>efficiency of our resources around the </a:t>
            </a:r>
            <a:br>
              <a:rPr lang="en-US" sz="2400" dirty="0" smtClean="0">
                <a:solidFill>
                  <a:srgbClr val="FFFFFF"/>
                </a:solidFill>
              </a:rPr>
            </a:br>
            <a:r>
              <a:rPr lang="en-US" sz="2400" dirty="0" smtClean="0">
                <a:solidFill>
                  <a:srgbClr val="FFFFFF"/>
                </a:solidFill>
              </a:rPr>
              <a:t>Baltic Sea ?</a:t>
            </a: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sv-SE" sz="1800" dirty="0">
              <a:solidFill>
                <a:srgbClr val="FFFFFF"/>
              </a:solidFill>
            </a:endParaRPr>
          </a:p>
        </p:txBody>
      </p:sp>
      <p:pic>
        <p:nvPicPr>
          <p:cNvPr id="5" name="Bildobjekt 4" descr="images-2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611" y="1710699"/>
            <a:ext cx="2988121" cy="1963314"/>
          </a:xfrm>
          <a:prstGeom prst="rect">
            <a:avLst/>
          </a:prstGeom>
        </p:spPr>
      </p:pic>
      <p:pic>
        <p:nvPicPr>
          <p:cNvPr id="6" name="Bildobjekt 5" descr="images-6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829" y="3674013"/>
            <a:ext cx="2984118" cy="1671106"/>
          </a:xfrm>
          <a:prstGeom prst="rect">
            <a:avLst/>
          </a:prstGeom>
        </p:spPr>
      </p:pic>
      <p:pic>
        <p:nvPicPr>
          <p:cNvPr id="8" name="Bildobjekt 7" descr="DiveSMART_Logotype_Flags_RGB_300p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61" y="61458"/>
            <a:ext cx="1581304" cy="1238317"/>
          </a:xfrm>
          <a:prstGeom prst="rect">
            <a:avLst/>
          </a:prstGeom>
        </p:spPr>
      </p:pic>
      <p:pic>
        <p:nvPicPr>
          <p:cNvPr id="14" name="Bildobjekt 13" descr="ibsr_p3_DiveSMART-Baltic_project-logo_full-coloure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7" y="-8465"/>
            <a:ext cx="2578039" cy="1031214"/>
          </a:xfrm>
          <a:prstGeom prst="rect">
            <a:avLst/>
          </a:prstGeom>
        </p:spPr>
      </p:pic>
      <p:pic>
        <p:nvPicPr>
          <p:cNvPr id="15" name="Bildobjekt 14" descr="SCG_orginal_clean kopia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45" y="6082019"/>
            <a:ext cx="2292582" cy="545284"/>
          </a:xfrm>
          <a:prstGeom prst="rect">
            <a:avLst/>
          </a:prstGeom>
        </p:spPr>
      </p:pic>
      <p:pic>
        <p:nvPicPr>
          <p:cNvPr id="16" name="Picture 2" descr="\\cs-fs.kbvnet.kbv.se\user\celt\Documents\DykSMART-Baltic\Flaggskeppsstatus\EUSBSR flagship label cmyk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787" y="6126163"/>
            <a:ext cx="619945" cy="61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57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79872" y="377372"/>
            <a:ext cx="7297374" cy="981645"/>
          </a:xfrm>
        </p:spPr>
        <p:txBody>
          <a:bodyPr>
            <a:noAutofit/>
          </a:bodyPr>
          <a:lstStyle/>
          <a:p>
            <a:r>
              <a:rPr lang="sv-SE" b="1" dirty="0" smtClean="0"/>
              <a:t/>
            </a:r>
            <a:br>
              <a:rPr lang="sv-SE" b="1" dirty="0" smtClean="0"/>
            </a:br>
            <a:r>
              <a:rPr lang="sv-SE" b="1" dirty="0" smtClean="0"/>
              <a:t/>
            </a:r>
            <a:br>
              <a:rPr lang="sv-SE" b="1" dirty="0" smtClean="0"/>
            </a:br>
            <a:r>
              <a:rPr lang="sv-SE" sz="3200" b="1" dirty="0" err="1" smtClean="0"/>
              <a:t>Dive</a:t>
            </a:r>
            <a:r>
              <a:rPr lang="sv-SE" sz="3200" b="1" dirty="0" smtClean="0"/>
              <a:t> SMART </a:t>
            </a:r>
            <a:r>
              <a:rPr lang="sv-SE" sz="3200" b="1" dirty="0"/>
              <a:t>B</a:t>
            </a:r>
            <a:r>
              <a:rPr lang="sv-SE" sz="3200" b="1" dirty="0" smtClean="0"/>
              <a:t>altic</a:t>
            </a:r>
            <a:br>
              <a:rPr lang="sv-SE" sz="3200" b="1" dirty="0" smtClean="0"/>
            </a:br>
            <a:r>
              <a:rPr lang="sv-SE" sz="3200" b="1" dirty="0" smtClean="0"/>
              <a:t>A Flagship </a:t>
            </a:r>
            <a:r>
              <a:rPr lang="sv-SE" sz="3200" b="1" dirty="0" err="1" smtClean="0"/>
              <a:t>project</a:t>
            </a:r>
            <a:r>
              <a:rPr lang="sv-SE" sz="3200" b="1" dirty="0" smtClean="0"/>
              <a:t> in the Baltic Sea Action Plan</a:t>
            </a:r>
            <a:endParaRPr lang="sv-SE" sz="32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2013456"/>
            <a:ext cx="8229600" cy="337132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endParaRPr lang="de-DE" sz="2400" dirty="0"/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de-DE" sz="2400" dirty="0" err="1" smtClean="0"/>
              <a:t>Three</a:t>
            </a:r>
            <a:r>
              <a:rPr lang="de-DE" sz="2400" dirty="0" smtClean="0"/>
              <a:t> </a:t>
            </a:r>
            <a:r>
              <a:rPr lang="de-DE" sz="2400" dirty="0" err="1" smtClean="0"/>
              <a:t>year</a:t>
            </a:r>
            <a:r>
              <a:rPr lang="de-DE" sz="2400" dirty="0" smtClean="0"/>
              <a:t> </a:t>
            </a:r>
            <a:r>
              <a:rPr lang="de-DE" sz="2400" dirty="0" err="1" smtClean="0"/>
              <a:t>project</a:t>
            </a:r>
            <a:r>
              <a:rPr lang="de-DE" sz="2400" dirty="0" smtClean="0"/>
              <a:t>, 2016 </a:t>
            </a:r>
            <a:r>
              <a:rPr lang="de-DE" sz="2400" dirty="0" smtClean="0"/>
              <a:t>– 2019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de-DE" sz="2400" dirty="0"/>
              <a:t>T</a:t>
            </a:r>
            <a:r>
              <a:rPr lang="de-DE" sz="2400" dirty="0" smtClean="0"/>
              <a:t>otal </a:t>
            </a:r>
            <a:r>
              <a:rPr lang="de-DE" sz="2400" dirty="0" err="1" smtClean="0"/>
              <a:t>budget</a:t>
            </a:r>
            <a:r>
              <a:rPr lang="de-DE" sz="2400" dirty="0" smtClean="0"/>
              <a:t>   - 2,4 </a:t>
            </a:r>
            <a:r>
              <a:rPr lang="de-DE" sz="2400" dirty="0" err="1" smtClean="0"/>
              <a:t>mil</a:t>
            </a:r>
            <a:r>
              <a:rPr lang="de-DE" sz="2400" dirty="0" smtClean="0"/>
              <a:t> </a:t>
            </a:r>
            <a:r>
              <a:rPr lang="de-DE" sz="2400" dirty="0" err="1" smtClean="0"/>
              <a:t>euro</a:t>
            </a:r>
            <a:r>
              <a:rPr lang="de-DE" sz="2400" dirty="0" smtClean="0"/>
              <a:t>, 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de-DE" sz="2400" dirty="0" err="1" smtClean="0"/>
              <a:t>Funding</a:t>
            </a:r>
            <a:r>
              <a:rPr lang="de-DE" sz="2400" dirty="0" smtClean="0"/>
              <a:t>; </a:t>
            </a:r>
            <a:r>
              <a:rPr lang="de-DE" sz="2400" dirty="0" err="1" smtClean="0"/>
              <a:t>Interreg</a:t>
            </a:r>
            <a:r>
              <a:rPr lang="de-DE" sz="2400" dirty="0" smtClean="0"/>
              <a:t>, </a:t>
            </a:r>
            <a:r>
              <a:rPr lang="de-DE" sz="2400" dirty="0" err="1" smtClean="0"/>
              <a:t>Swedish</a:t>
            </a:r>
            <a:r>
              <a:rPr lang="de-DE" sz="2400" dirty="0" smtClean="0"/>
              <a:t> </a:t>
            </a:r>
            <a:r>
              <a:rPr lang="de-DE" sz="2400" dirty="0" err="1" smtClean="0"/>
              <a:t>Civil</a:t>
            </a:r>
            <a:r>
              <a:rPr lang="de-DE" sz="2400" dirty="0" smtClean="0"/>
              <a:t> </a:t>
            </a:r>
            <a:r>
              <a:rPr lang="de-DE" sz="2400" dirty="0" err="1" smtClean="0"/>
              <a:t>Contingencies</a:t>
            </a:r>
            <a:r>
              <a:rPr lang="de-DE" sz="2400" dirty="0" smtClean="0"/>
              <a:t> Agency,  </a:t>
            </a:r>
            <a:r>
              <a:rPr lang="de-DE" sz="2400" dirty="0" err="1" smtClean="0"/>
              <a:t>Swedish</a:t>
            </a:r>
            <a:r>
              <a:rPr lang="de-DE" sz="2400" dirty="0" smtClean="0"/>
              <a:t> Institute,  </a:t>
            </a:r>
            <a:r>
              <a:rPr lang="de-DE" sz="2400" dirty="0" err="1"/>
              <a:t>P</a:t>
            </a:r>
            <a:r>
              <a:rPr lang="de-DE" sz="2400" dirty="0" err="1" smtClean="0"/>
              <a:t>articipating</a:t>
            </a:r>
            <a:r>
              <a:rPr lang="de-DE" sz="2400" dirty="0" smtClean="0"/>
              <a:t> </a:t>
            </a:r>
            <a:r>
              <a:rPr lang="de-DE" sz="2400" dirty="0" err="1" smtClean="0"/>
              <a:t>organization‘s</a:t>
            </a:r>
            <a:r>
              <a:rPr lang="de-DE" sz="2400" dirty="0" smtClean="0"/>
              <a:t> </a:t>
            </a:r>
            <a:r>
              <a:rPr lang="de-DE" sz="2400" dirty="0" err="1" smtClean="0"/>
              <a:t>co-financing</a:t>
            </a:r>
            <a:r>
              <a:rPr lang="de-DE" sz="2400" dirty="0" smtClean="0"/>
              <a:t> </a:t>
            </a:r>
            <a:endParaRPr lang="de-DE" sz="2400" dirty="0" smtClean="0"/>
          </a:p>
          <a:p>
            <a:pPr marL="0" indent="0">
              <a:buNone/>
            </a:pPr>
            <a:endParaRPr lang="de-DE" sz="2000" b="1" i="1" dirty="0" smtClean="0">
              <a:solidFill>
                <a:srgbClr val="FF0000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pPr/>
              <a:t>3</a:t>
            </a:fld>
            <a:endParaRPr lang="sv-SE"/>
          </a:p>
        </p:txBody>
      </p:sp>
      <p:pic>
        <p:nvPicPr>
          <p:cNvPr id="1026" name="Picture 2" descr="\\cs-fs.kbvnet.kbv.se\user\celt\Documents\DykSMART-Baltic\Flaggskeppsstatus\EUSBSR flagship label cmy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290" y="4739171"/>
            <a:ext cx="1843439" cy="184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Bildobjekt 9" descr="DiveSMART_Logotype_Flags_RGB_300p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61" y="61458"/>
            <a:ext cx="1581304" cy="1238317"/>
          </a:xfrm>
          <a:prstGeom prst="rect">
            <a:avLst/>
          </a:prstGeom>
        </p:spPr>
      </p:pic>
      <p:pic>
        <p:nvPicPr>
          <p:cNvPr id="13" name="Picture 2" descr="\\cs-fs.kbvnet.kbv.se\user\celt\Documents\DykSMART-Baltic\Flaggskeppsstatus\EUSBSR flagship label cmy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834" y="6299462"/>
            <a:ext cx="422013" cy="42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Bildobjekt 13" descr="ibsr_p3_DiveSMART-Baltic_project-logo_full-coloure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7" y="-8465"/>
            <a:ext cx="3418710" cy="1367482"/>
          </a:xfrm>
          <a:prstGeom prst="rect">
            <a:avLst/>
          </a:prstGeom>
        </p:spPr>
      </p:pic>
      <p:pic>
        <p:nvPicPr>
          <p:cNvPr id="15" name="Bildobjekt 14" descr="SCG_orginal_clean kopia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00" y="6261269"/>
            <a:ext cx="1934882" cy="46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17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2757" y="377372"/>
            <a:ext cx="7497913" cy="856739"/>
          </a:xfrm>
        </p:spPr>
        <p:txBody>
          <a:bodyPr>
            <a:noAutofit/>
          </a:bodyPr>
          <a:lstStyle/>
          <a:p>
            <a:r>
              <a:rPr lang="sv-SE" b="1" dirty="0" smtClean="0"/>
              <a:t>Projectpartners</a:t>
            </a:r>
            <a:endParaRPr lang="sv-SE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022749"/>
            <a:ext cx="8388242" cy="50877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 smtClean="0">
                <a:solidFill>
                  <a:srgbClr val="FF0000"/>
                </a:solidFill>
              </a:rPr>
              <a:t>Partners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 err="1" smtClean="0"/>
              <a:t>Swedish</a:t>
            </a:r>
            <a:r>
              <a:rPr lang="de-DE" sz="1400" dirty="0" smtClean="0"/>
              <a:t> </a:t>
            </a:r>
            <a:r>
              <a:rPr lang="de-DE" sz="1400" dirty="0"/>
              <a:t>Coast </a:t>
            </a:r>
            <a:r>
              <a:rPr lang="de-DE" sz="1400" dirty="0" err="1" smtClean="0"/>
              <a:t>Guard</a:t>
            </a:r>
            <a:r>
              <a:rPr lang="de-DE" sz="1400" dirty="0" smtClean="0"/>
              <a:t> (Lead </a:t>
            </a:r>
            <a:r>
              <a:rPr lang="de-DE" sz="1400" dirty="0" err="1" smtClean="0"/>
              <a:t>partner</a:t>
            </a:r>
            <a:r>
              <a:rPr lang="de-DE" sz="1400" dirty="0" smtClean="0"/>
              <a:t>)</a:t>
            </a:r>
            <a:endParaRPr lang="de-DE" sz="1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 err="1"/>
              <a:t>Swedish</a:t>
            </a:r>
            <a:r>
              <a:rPr lang="de-DE" sz="1400" dirty="0"/>
              <a:t> </a:t>
            </a:r>
            <a:r>
              <a:rPr lang="de-DE" sz="1400" dirty="0" err="1"/>
              <a:t>Armed</a:t>
            </a:r>
            <a:r>
              <a:rPr lang="de-DE" sz="1400" dirty="0"/>
              <a:t> Forces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/>
              <a:t>YRGO, Professional </a:t>
            </a:r>
            <a:r>
              <a:rPr lang="de-DE" sz="1400" dirty="0" err="1"/>
              <a:t>Diving</a:t>
            </a:r>
            <a:r>
              <a:rPr lang="de-DE" sz="1400" dirty="0"/>
              <a:t> School Göteborg (</a:t>
            </a:r>
            <a:r>
              <a:rPr lang="de-DE" sz="1400" dirty="0" err="1"/>
              <a:t>Sweden</a:t>
            </a:r>
            <a:r>
              <a:rPr lang="de-DE" sz="1400" dirty="0"/>
              <a:t>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 err="1"/>
              <a:t>Cold</a:t>
            </a:r>
            <a:r>
              <a:rPr lang="de-DE" sz="1400" dirty="0"/>
              <a:t> Cut Systems (</a:t>
            </a:r>
            <a:r>
              <a:rPr lang="de-DE" sz="1400" dirty="0" err="1"/>
              <a:t>Sweden</a:t>
            </a:r>
            <a:r>
              <a:rPr lang="de-DE" sz="1400" dirty="0"/>
              <a:t>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 err="1"/>
              <a:t>Finnish</a:t>
            </a:r>
            <a:r>
              <a:rPr lang="de-DE" sz="1400" dirty="0"/>
              <a:t> </a:t>
            </a:r>
            <a:r>
              <a:rPr lang="de-DE" sz="1400" dirty="0" err="1"/>
              <a:t>Border</a:t>
            </a:r>
            <a:r>
              <a:rPr lang="de-DE" sz="1400" dirty="0"/>
              <a:t> </a:t>
            </a:r>
            <a:r>
              <a:rPr lang="de-DE" sz="1400" dirty="0" err="1"/>
              <a:t>Guard</a:t>
            </a:r>
            <a:r>
              <a:rPr lang="de-DE" sz="1400" dirty="0"/>
              <a:t>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/>
              <a:t>URSUK </a:t>
            </a:r>
            <a:r>
              <a:rPr lang="de-DE" sz="1400" dirty="0" err="1"/>
              <a:t>Oy</a:t>
            </a:r>
            <a:r>
              <a:rPr lang="de-DE" sz="1400" dirty="0"/>
              <a:t> (</a:t>
            </a:r>
            <a:r>
              <a:rPr lang="de-DE" sz="1400" dirty="0" err="1"/>
              <a:t>Finland</a:t>
            </a:r>
            <a:r>
              <a:rPr lang="de-DE" sz="1400" dirty="0"/>
              <a:t>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 err="1" smtClean="0"/>
              <a:t>Naval</a:t>
            </a:r>
            <a:r>
              <a:rPr lang="de-DE" sz="1400" dirty="0" smtClean="0"/>
              <a:t> Academy in </a:t>
            </a:r>
            <a:r>
              <a:rPr lang="de-DE" sz="1400" dirty="0"/>
              <a:t>Gdynia (Polen)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dirty="0"/>
              <a:t>Royal </a:t>
            </a:r>
            <a:r>
              <a:rPr lang="de-DE" sz="1400" dirty="0" err="1"/>
              <a:t>Danish</a:t>
            </a:r>
            <a:r>
              <a:rPr lang="de-DE" sz="1400" dirty="0"/>
              <a:t> </a:t>
            </a:r>
            <a:r>
              <a:rPr lang="de-DE" sz="1400" dirty="0" err="1"/>
              <a:t>Naval</a:t>
            </a:r>
            <a:r>
              <a:rPr lang="de-DE" sz="1400" dirty="0"/>
              <a:t> </a:t>
            </a:r>
            <a:r>
              <a:rPr lang="de-DE" sz="1400" dirty="0" err="1"/>
              <a:t>Diving</a:t>
            </a:r>
            <a:r>
              <a:rPr lang="de-DE" sz="1400" dirty="0"/>
              <a:t> </a:t>
            </a:r>
            <a:r>
              <a:rPr lang="de-DE" sz="1400" dirty="0" smtClean="0"/>
              <a:t>School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i="1" dirty="0" smtClean="0">
                <a:solidFill>
                  <a:srgbClr val="FF0000"/>
                </a:solidFill>
              </a:rPr>
              <a:t>Associated </a:t>
            </a:r>
            <a:r>
              <a:rPr lang="de-DE" sz="1600" i="1" dirty="0" err="1">
                <a:solidFill>
                  <a:srgbClr val="FF0000"/>
                </a:solidFill>
              </a:rPr>
              <a:t>partners</a:t>
            </a:r>
            <a:r>
              <a:rPr lang="de-DE" sz="1600" i="1" dirty="0">
                <a:solidFill>
                  <a:srgbClr val="FF0000"/>
                </a:solidFill>
              </a:rPr>
              <a:t>; </a:t>
            </a:r>
            <a:r>
              <a:rPr lang="de-DE" sz="1600" i="1" dirty="0" smtClean="0">
                <a:solidFill>
                  <a:srgbClr val="FF0000"/>
                </a:solidFill>
              </a:rPr>
              <a:t/>
            </a:r>
            <a:br>
              <a:rPr lang="de-DE" sz="1600" i="1" dirty="0" smtClean="0">
                <a:solidFill>
                  <a:srgbClr val="FF0000"/>
                </a:solidFill>
              </a:rPr>
            </a:br>
            <a:r>
              <a:rPr lang="de-DE" sz="1400" i="1" dirty="0" err="1" smtClean="0"/>
              <a:t>Havariekommando</a:t>
            </a:r>
            <a:r>
              <a:rPr lang="de-DE" sz="1400" i="1" dirty="0" smtClean="0"/>
              <a:t>,</a:t>
            </a:r>
            <a:r>
              <a:rPr lang="de-DE" sz="1400" i="1" dirty="0"/>
              <a:t> </a:t>
            </a:r>
            <a:r>
              <a:rPr lang="de-DE" sz="1400" i="1" dirty="0" smtClean="0"/>
              <a:t>Germany</a:t>
            </a:r>
            <a:br>
              <a:rPr lang="de-DE" sz="1400" i="1" dirty="0" smtClean="0"/>
            </a:br>
            <a:r>
              <a:rPr lang="de-DE" sz="1400" i="1" dirty="0" smtClean="0"/>
              <a:t> </a:t>
            </a:r>
            <a:r>
              <a:rPr lang="de-DE" sz="1400" i="1" dirty="0" err="1"/>
              <a:t>Latvian</a:t>
            </a:r>
            <a:r>
              <a:rPr lang="de-DE" sz="1400" i="1" dirty="0"/>
              <a:t> Maritime Academy</a:t>
            </a:r>
            <a:r>
              <a:rPr lang="de-DE" sz="1400" i="1" dirty="0" smtClean="0"/>
              <a:t>,</a:t>
            </a:r>
            <a:br>
              <a:rPr lang="de-DE" sz="1400" i="1" dirty="0" smtClean="0"/>
            </a:br>
            <a:r>
              <a:rPr lang="de-DE" sz="1400" i="1" dirty="0" smtClean="0"/>
              <a:t> </a:t>
            </a:r>
            <a:r>
              <a:rPr lang="de-DE" sz="1400" i="1" dirty="0" err="1"/>
              <a:t>Klaipeda</a:t>
            </a:r>
            <a:r>
              <a:rPr lang="de-DE" sz="1400" i="1" dirty="0"/>
              <a:t> </a:t>
            </a:r>
            <a:r>
              <a:rPr lang="de-DE" sz="1400" i="1" dirty="0" err="1"/>
              <a:t>Rescue</a:t>
            </a:r>
            <a:r>
              <a:rPr lang="de-DE" sz="1400" i="1" dirty="0"/>
              <a:t> </a:t>
            </a:r>
            <a:r>
              <a:rPr lang="de-DE" sz="1400" i="1" dirty="0" err="1"/>
              <a:t>Services</a:t>
            </a:r>
            <a:r>
              <a:rPr lang="de-DE" sz="1400" i="1" dirty="0" err="1" smtClean="0"/>
              <a:t>,Lithuania</a:t>
            </a:r>
            <a:r>
              <a:rPr lang="de-DE" sz="1400" i="1" dirty="0"/>
              <a:t/>
            </a:r>
            <a:br>
              <a:rPr lang="de-DE" sz="1400" i="1" dirty="0"/>
            </a:br>
            <a:r>
              <a:rPr lang="de-DE" sz="1400" i="1" dirty="0" smtClean="0"/>
              <a:t> </a:t>
            </a:r>
            <a:r>
              <a:rPr lang="de-DE" sz="1400" i="1" dirty="0" err="1"/>
              <a:t>Norwegian</a:t>
            </a:r>
            <a:r>
              <a:rPr lang="de-DE" sz="1400" i="1" dirty="0"/>
              <a:t> </a:t>
            </a:r>
            <a:r>
              <a:rPr lang="de-DE" sz="1400" i="1" dirty="0" err="1"/>
              <a:t>diving</a:t>
            </a:r>
            <a:r>
              <a:rPr lang="de-DE" sz="1400" i="1" dirty="0"/>
              <a:t> </a:t>
            </a:r>
            <a:r>
              <a:rPr lang="de-DE" sz="1400" i="1" dirty="0" err="1"/>
              <a:t>school</a:t>
            </a:r>
            <a:r>
              <a:rPr lang="de-DE" sz="1400" i="1" dirty="0"/>
              <a:t> </a:t>
            </a:r>
            <a:r>
              <a:rPr lang="de-DE" sz="1400" i="1" dirty="0" err="1"/>
              <a:t>of</a:t>
            </a:r>
            <a:r>
              <a:rPr lang="de-DE" sz="1400" i="1" dirty="0"/>
              <a:t> Bergen, </a:t>
            </a:r>
            <a:r>
              <a:rPr lang="de-DE" sz="1400" i="1" dirty="0" smtClean="0"/>
              <a:t/>
            </a:r>
            <a:br>
              <a:rPr lang="de-DE" sz="1400" i="1" dirty="0" smtClean="0"/>
            </a:br>
            <a:r>
              <a:rPr lang="de-DE" sz="1400" i="1" dirty="0" smtClean="0"/>
              <a:t>The </a:t>
            </a:r>
            <a:r>
              <a:rPr lang="de-DE" sz="1400" i="1" dirty="0" err="1"/>
              <a:t>Waterways</a:t>
            </a:r>
            <a:r>
              <a:rPr lang="de-DE" sz="1400" i="1" dirty="0"/>
              <a:t> Police, Mecklenburg-</a:t>
            </a:r>
            <a:r>
              <a:rPr lang="de-DE" sz="1400" i="1" dirty="0" smtClean="0"/>
              <a:t>Vorpommern</a:t>
            </a:r>
            <a:br>
              <a:rPr lang="de-DE" sz="1400" i="1" dirty="0" smtClean="0"/>
            </a:br>
            <a:r>
              <a:rPr lang="de-DE" sz="1400" i="1" dirty="0" smtClean="0"/>
              <a:t>BTH </a:t>
            </a:r>
            <a:r>
              <a:rPr lang="de-DE" sz="1400" i="1" dirty="0" err="1" smtClean="0"/>
              <a:t>Blekinge</a:t>
            </a:r>
            <a:r>
              <a:rPr lang="de-DE" sz="1400" i="1" dirty="0" smtClean="0"/>
              <a:t> Technical </a:t>
            </a:r>
            <a:r>
              <a:rPr lang="de-DE" sz="1400" i="1" dirty="0" smtClean="0"/>
              <a:t>University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i="1" dirty="0" err="1" smtClean="0"/>
              <a:t>Swedish</a:t>
            </a:r>
            <a:r>
              <a:rPr lang="de-DE" sz="1400" i="1" dirty="0" smtClean="0"/>
              <a:t> Police </a:t>
            </a:r>
            <a:r>
              <a:rPr lang="de-DE" sz="1400" i="1" dirty="0" err="1" smtClean="0"/>
              <a:t>Diving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unit</a:t>
            </a:r>
            <a:endParaRPr lang="de-DE" sz="1400" i="1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i="1" dirty="0" err="1" smtClean="0"/>
              <a:t>Fire</a:t>
            </a:r>
            <a:r>
              <a:rPr lang="de-DE" sz="1400" i="1" dirty="0" smtClean="0"/>
              <a:t> Department , Stockhol</a:t>
            </a:r>
            <a:r>
              <a:rPr lang="de-DE" sz="1400" i="1" dirty="0" smtClean="0"/>
              <a:t>m, </a:t>
            </a:r>
            <a:r>
              <a:rPr lang="de-DE" sz="1400" i="1" dirty="0" err="1" smtClean="0"/>
              <a:t>Sweden</a:t>
            </a:r>
            <a:endParaRPr lang="de-DE" sz="1400" i="1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400" i="1" dirty="0" smtClean="0"/>
              <a:t>Maritime </a:t>
            </a:r>
            <a:r>
              <a:rPr lang="de-DE" sz="1400" i="1" dirty="0" smtClean="0"/>
              <a:t>Office in Gdynia</a:t>
            </a:r>
            <a:endParaRPr lang="de-DE" sz="1400" i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 smtClean="0">
              <a:solidFill>
                <a:srgbClr val="FF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pPr/>
              <a:t>4</a:t>
            </a:fld>
            <a:endParaRPr lang="sv-SE" dirty="0"/>
          </a:p>
        </p:txBody>
      </p:sp>
      <p:pic>
        <p:nvPicPr>
          <p:cNvPr id="4" name="Bildobjekt 3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75" y="1299775"/>
            <a:ext cx="3680254" cy="4874333"/>
          </a:xfrm>
          <a:prstGeom prst="rect">
            <a:avLst/>
          </a:prstGeom>
        </p:spPr>
      </p:pic>
      <p:pic>
        <p:nvPicPr>
          <p:cNvPr id="8" name="Bildobjekt 7" descr="DiveSMART_Logotype_Flags_RGB_300p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61" y="61458"/>
            <a:ext cx="1581304" cy="1238317"/>
          </a:xfrm>
          <a:prstGeom prst="rect">
            <a:avLst/>
          </a:prstGeom>
        </p:spPr>
      </p:pic>
      <p:pic>
        <p:nvPicPr>
          <p:cNvPr id="13" name="Bildobjekt 12" descr="ibsr_p3_DiveSMART-Baltic_project-logo_full-coloure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7" y="-8465"/>
            <a:ext cx="2578039" cy="1031214"/>
          </a:xfrm>
          <a:prstGeom prst="rect">
            <a:avLst/>
          </a:prstGeom>
        </p:spPr>
      </p:pic>
      <p:pic>
        <p:nvPicPr>
          <p:cNvPr id="14" name="Picture 2" descr="\\cs-fs.kbvnet.kbv.se\user\celt\Documents\DykSMART-Baltic\Flaggskeppsstatus\EUSBSR flagship label cmy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29" y="6169258"/>
            <a:ext cx="594736" cy="59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146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-100259"/>
            <a:ext cx="8229600" cy="1517897"/>
          </a:xfrm>
        </p:spPr>
        <p:txBody>
          <a:bodyPr>
            <a:normAutofit/>
          </a:bodyPr>
          <a:lstStyle/>
          <a:p>
            <a:r>
              <a:rPr lang="sv-SE" b="1" dirty="0" err="1" smtClean="0"/>
              <a:t>How</a:t>
            </a:r>
            <a:r>
              <a:rPr lang="sv-SE" b="1" dirty="0" smtClean="0"/>
              <a:t>?</a:t>
            </a:r>
            <a:endParaRPr lang="sv-SE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24195" y="1207403"/>
            <a:ext cx="8229600" cy="54590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v-SE" sz="2800" dirty="0" err="1" smtClean="0">
                <a:solidFill>
                  <a:srgbClr val="FFFFFF"/>
                </a:solidFill>
              </a:rPr>
              <a:t>Divided</a:t>
            </a:r>
            <a:r>
              <a:rPr lang="sv-SE" sz="2800" dirty="0" smtClean="0">
                <a:solidFill>
                  <a:srgbClr val="FFFFFF"/>
                </a:solidFill>
              </a:rPr>
              <a:t> in 4 </a:t>
            </a:r>
            <a:r>
              <a:rPr lang="sv-SE" sz="2800" dirty="0" err="1" smtClean="0">
                <a:solidFill>
                  <a:srgbClr val="FFFFFF"/>
                </a:solidFill>
              </a:rPr>
              <a:t>Workpackages</a:t>
            </a:r>
            <a:r>
              <a:rPr lang="sv-SE" sz="2800" dirty="0" smtClean="0">
                <a:solidFill>
                  <a:srgbClr val="FFFFFF"/>
                </a:solidFill>
              </a:rPr>
              <a:t> (WP)</a:t>
            </a:r>
            <a:br>
              <a:rPr lang="sv-SE" sz="2800" dirty="0" smtClean="0">
                <a:solidFill>
                  <a:srgbClr val="FFFFFF"/>
                </a:solidFill>
              </a:rPr>
            </a:br>
            <a:endParaRPr lang="sv-SE" sz="28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sv-SE" sz="2400" dirty="0" smtClean="0">
                <a:solidFill>
                  <a:srgbClr val="FFFFFF"/>
                </a:solidFill>
              </a:rPr>
              <a:t>WP 1		</a:t>
            </a:r>
            <a:r>
              <a:rPr lang="sv-SE" sz="2400" dirty="0" smtClean="0">
                <a:solidFill>
                  <a:srgbClr val="FF0000"/>
                </a:solidFill>
              </a:rPr>
              <a:t>Administration</a:t>
            </a:r>
          </a:p>
          <a:p>
            <a:pPr marL="0" indent="0">
              <a:buNone/>
            </a:pPr>
            <a:r>
              <a:rPr lang="sv-SE" sz="1600" i="1" dirty="0" err="1" smtClean="0">
                <a:solidFill>
                  <a:srgbClr val="FF0000"/>
                </a:solidFill>
              </a:rPr>
              <a:t>Aim</a:t>
            </a:r>
            <a:r>
              <a:rPr lang="sv-SE" sz="1600" i="1" dirty="0" smtClean="0">
                <a:solidFill>
                  <a:srgbClr val="FF0000"/>
                </a:solidFill>
              </a:rPr>
              <a:t>:,</a:t>
            </a:r>
            <a:r>
              <a:rPr lang="sv-SE" sz="1600" i="1" dirty="0" smtClean="0">
                <a:solidFill>
                  <a:srgbClr val="FFFFFF"/>
                </a:solidFill>
              </a:rPr>
              <a:t> Control and </a:t>
            </a:r>
            <a:r>
              <a:rPr lang="sv-SE" sz="1600" i="1" dirty="0" err="1" smtClean="0">
                <a:solidFill>
                  <a:srgbClr val="FFFFFF"/>
                </a:solidFill>
              </a:rPr>
              <a:t>administrate</a:t>
            </a:r>
            <a:r>
              <a:rPr lang="sv-SE" sz="1600" i="1" dirty="0" smtClean="0">
                <a:solidFill>
                  <a:srgbClr val="FFFFFF"/>
                </a:solidFill>
              </a:rPr>
              <a:t> the </a:t>
            </a:r>
            <a:r>
              <a:rPr lang="sv-SE" sz="1600" i="1" dirty="0" err="1" smtClean="0">
                <a:solidFill>
                  <a:srgbClr val="FFFFFF"/>
                </a:solidFill>
              </a:rPr>
              <a:t>project</a:t>
            </a:r>
            <a:r>
              <a:rPr lang="sv-SE" sz="1600" i="1" dirty="0" smtClean="0">
                <a:solidFill>
                  <a:srgbClr val="FFFFFF"/>
                </a:solidFill>
              </a:rPr>
              <a:t/>
            </a:r>
            <a:br>
              <a:rPr lang="sv-SE" sz="1600" i="1" dirty="0" smtClean="0">
                <a:solidFill>
                  <a:srgbClr val="FFFFFF"/>
                </a:solidFill>
              </a:rPr>
            </a:br>
            <a:endParaRPr lang="sv-SE" sz="1600" i="1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sv-SE" sz="2400" dirty="0" smtClean="0">
                <a:solidFill>
                  <a:srgbClr val="FFFFFF"/>
                </a:solidFill>
              </a:rPr>
              <a:t>WP 2		</a:t>
            </a:r>
            <a:r>
              <a:rPr lang="sv-SE" sz="2400" dirty="0" err="1" smtClean="0">
                <a:solidFill>
                  <a:srgbClr val="FF0000"/>
                </a:solidFill>
              </a:rPr>
              <a:t>Database</a:t>
            </a:r>
            <a:r>
              <a:rPr lang="sv-SE" sz="2400" dirty="0" smtClean="0">
                <a:solidFill>
                  <a:srgbClr val="FF0000"/>
                </a:solidFill>
              </a:rPr>
              <a:t> &amp; </a:t>
            </a:r>
            <a:r>
              <a:rPr lang="sv-SE" sz="2400" smtClean="0">
                <a:solidFill>
                  <a:srgbClr val="FF0000"/>
                </a:solidFill>
              </a:rPr>
              <a:t>Capacities</a:t>
            </a:r>
            <a:endParaRPr lang="sv-SE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e-DE" sz="1600" b="1" i="1" dirty="0" err="1">
                <a:solidFill>
                  <a:srgbClr val="FF0000"/>
                </a:solidFill>
              </a:rPr>
              <a:t>Aim</a:t>
            </a:r>
            <a:r>
              <a:rPr lang="de-DE" sz="1600" b="1" i="1" dirty="0">
                <a:solidFill>
                  <a:srgbClr val="FF0000"/>
                </a:solidFill>
              </a:rPr>
              <a:t>: </a:t>
            </a:r>
            <a:r>
              <a:rPr lang="de-DE" sz="1600" b="1" i="1" dirty="0">
                <a:solidFill>
                  <a:srgbClr val="FFFFFF"/>
                </a:solidFill>
              </a:rPr>
              <a:t>National </a:t>
            </a:r>
            <a:r>
              <a:rPr lang="de-DE" sz="1600" b="1" i="1" dirty="0" err="1">
                <a:solidFill>
                  <a:srgbClr val="FFFFFF"/>
                </a:solidFill>
              </a:rPr>
              <a:t>and</a:t>
            </a:r>
            <a:r>
              <a:rPr lang="de-DE" sz="1600" b="1" i="1" dirty="0">
                <a:solidFill>
                  <a:srgbClr val="FFFFFF"/>
                </a:solidFill>
              </a:rPr>
              <a:t> international </a:t>
            </a:r>
            <a:r>
              <a:rPr lang="de-DE" sz="1600" b="1" i="1" dirty="0" err="1">
                <a:solidFill>
                  <a:srgbClr val="FFFFFF"/>
                </a:solidFill>
              </a:rPr>
              <a:t>invented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coordination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of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smtClean="0">
                <a:solidFill>
                  <a:srgbClr val="FFFFFF"/>
                </a:solidFill>
              </a:rPr>
              <a:t>divers</a:t>
            </a:r>
            <a:br>
              <a:rPr lang="de-DE" sz="1600" b="1" i="1" dirty="0" smtClean="0">
                <a:solidFill>
                  <a:srgbClr val="FFFFFF"/>
                </a:solidFill>
              </a:rPr>
            </a:br>
            <a:r>
              <a:rPr lang="de-DE" sz="1600" b="1" i="1" dirty="0" smtClean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and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resources</a:t>
            </a:r>
            <a:r>
              <a:rPr lang="de-DE" sz="1600" b="1" i="1" dirty="0">
                <a:solidFill>
                  <a:srgbClr val="FFFFFF"/>
                </a:solidFill>
              </a:rPr>
              <a:t> in </a:t>
            </a:r>
            <a:r>
              <a:rPr lang="de-DE" sz="1600" b="1" i="1" dirty="0" err="1">
                <a:solidFill>
                  <a:srgbClr val="FFFFFF"/>
                </a:solidFill>
              </a:rPr>
              <a:t>and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around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the</a:t>
            </a:r>
            <a:r>
              <a:rPr lang="de-DE" sz="1600" b="1" i="1" dirty="0">
                <a:solidFill>
                  <a:srgbClr val="FFFFFF"/>
                </a:solidFill>
              </a:rPr>
              <a:t> Baltic </a:t>
            </a:r>
            <a:r>
              <a:rPr lang="de-DE" sz="1600" b="1" i="1" dirty="0" err="1">
                <a:solidFill>
                  <a:srgbClr val="FFFFFF"/>
                </a:solidFill>
              </a:rPr>
              <a:t>Sea</a:t>
            </a:r>
            <a:r>
              <a:rPr lang="de-DE" sz="1600" b="1" i="1" dirty="0">
                <a:solidFill>
                  <a:srgbClr val="FFFFFF"/>
                </a:solidFill>
              </a:rPr>
              <a:t> Region.</a:t>
            </a:r>
            <a:endParaRPr lang="de-DE" sz="1600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sv-SE" sz="1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sv-SE" sz="2400" dirty="0" smtClean="0">
                <a:solidFill>
                  <a:srgbClr val="FFFFFF"/>
                </a:solidFill>
              </a:rPr>
              <a:t>WP 3		</a:t>
            </a:r>
            <a:r>
              <a:rPr lang="sv-SE" sz="2400" dirty="0" err="1" smtClean="0">
                <a:solidFill>
                  <a:srgbClr val="FF0000"/>
                </a:solidFill>
              </a:rPr>
              <a:t>Training</a:t>
            </a:r>
            <a:r>
              <a:rPr lang="sv-SE" sz="2400" dirty="0" smtClean="0">
                <a:solidFill>
                  <a:srgbClr val="FF0000"/>
                </a:solidFill>
              </a:rPr>
              <a:t> &amp; </a:t>
            </a:r>
            <a:r>
              <a:rPr lang="sv-SE" sz="2400" dirty="0" err="1" smtClean="0">
                <a:solidFill>
                  <a:srgbClr val="FF0000"/>
                </a:solidFill>
              </a:rPr>
              <a:t>Exersice</a:t>
            </a:r>
            <a:endParaRPr lang="sv-SE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e-DE" sz="1600" b="1" i="1" dirty="0" err="1">
                <a:solidFill>
                  <a:srgbClr val="FF0000"/>
                </a:solidFill>
              </a:rPr>
              <a:t>Aim</a:t>
            </a:r>
            <a:r>
              <a:rPr lang="de-DE" sz="1600" b="1" i="1" dirty="0">
                <a:solidFill>
                  <a:srgbClr val="FF0000"/>
                </a:solidFill>
              </a:rPr>
              <a:t>; </a:t>
            </a:r>
            <a:r>
              <a:rPr lang="de-DE" sz="1600" b="1" i="1" dirty="0">
                <a:solidFill>
                  <a:srgbClr val="FFFFFF"/>
                </a:solidFill>
              </a:rPr>
              <a:t>The </a:t>
            </a:r>
            <a:r>
              <a:rPr lang="de-DE" sz="1600" b="1" i="1" dirty="0" err="1">
                <a:solidFill>
                  <a:srgbClr val="FFFFFF"/>
                </a:solidFill>
              </a:rPr>
              <a:t>coordination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of</a:t>
            </a:r>
            <a:r>
              <a:rPr lang="de-DE" sz="1600" b="1" i="1" dirty="0">
                <a:solidFill>
                  <a:srgbClr val="FFFFFF"/>
                </a:solidFill>
              </a:rPr>
              <a:t> divers in </a:t>
            </a:r>
            <a:r>
              <a:rPr lang="de-DE" sz="1600" b="1" i="1" dirty="0" err="1">
                <a:solidFill>
                  <a:srgbClr val="FFFFFF"/>
                </a:solidFill>
              </a:rPr>
              <a:t>order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to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be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familiar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with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smtClean="0">
                <a:solidFill>
                  <a:srgbClr val="FFFFFF"/>
                </a:solidFill>
              </a:rPr>
              <a:t/>
            </a:r>
            <a:br>
              <a:rPr lang="de-DE" sz="1600" b="1" i="1" dirty="0" smtClean="0">
                <a:solidFill>
                  <a:srgbClr val="FFFFFF"/>
                </a:solidFill>
              </a:rPr>
            </a:br>
            <a:r>
              <a:rPr lang="de-DE" sz="1600" b="1" i="1" dirty="0" err="1" smtClean="0">
                <a:solidFill>
                  <a:srgbClr val="FFFFFF"/>
                </a:solidFill>
              </a:rPr>
              <a:t>oneothers</a:t>
            </a:r>
            <a:r>
              <a:rPr lang="de-DE" sz="1600" b="1" i="1" dirty="0" smtClean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procedures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if</a:t>
            </a:r>
            <a:r>
              <a:rPr lang="de-DE" sz="1600" b="1" i="1" dirty="0">
                <a:solidFill>
                  <a:srgbClr val="FFFFFF"/>
                </a:solidFill>
              </a:rPr>
              <a:t> an international </a:t>
            </a:r>
            <a:r>
              <a:rPr lang="de-DE" sz="1600" b="1" i="1" dirty="0" err="1">
                <a:solidFill>
                  <a:srgbClr val="FFFFFF"/>
                </a:solidFill>
              </a:rPr>
              <a:t>emergency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situation</a:t>
            </a:r>
            <a:r>
              <a:rPr lang="de-DE" sz="1600" b="1" i="1" dirty="0">
                <a:solidFill>
                  <a:srgbClr val="FFFFFF"/>
                </a:solidFill>
              </a:rPr>
              <a:t> </a:t>
            </a:r>
            <a:r>
              <a:rPr lang="de-DE" sz="1600" b="1" i="1" dirty="0" err="1">
                <a:solidFill>
                  <a:srgbClr val="FFFFFF"/>
                </a:solidFill>
              </a:rPr>
              <a:t>occurs</a:t>
            </a:r>
            <a:r>
              <a:rPr lang="de-DE" sz="1600" b="1" i="1" dirty="0">
                <a:solidFill>
                  <a:srgbClr val="FFFFFF"/>
                </a:solidFill>
              </a:rPr>
              <a:t>:</a:t>
            </a:r>
            <a:endParaRPr lang="de-DE" sz="16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sv-SE" sz="2400" dirty="0">
                <a:solidFill>
                  <a:srgbClr val="FFFFFF"/>
                </a:solidFill>
              </a:rPr>
              <a:t/>
            </a:r>
            <a:br>
              <a:rPr lang="sv-SE" sz="2400" dirty="0">
                <a:solidFill>
                  <a:srgbClr val="FFFFFF"/>
                </a:solidFill>
              </a:rPr>
            </a:br>
            <a:r>
              <a:rPr lang="sv-SE" sz="2400" dirty="0" smtClean="0">
                <a:solidFill>
                  <a:srgbClr val="FFFFFF"/>
                </a:solidFill>
              </a:rPr>
              <a:t>WP 4		</a:t>
            </a:r>
            <a:r>
              <a:rPr lang="sv-SE" sz="2400" dirty="0" smtClean="0">
                <a:solidFill>
                  <a:srgbClr val="FF0000"/>
                </a:solidFill>
              </a:rPr>
              <a:t>Research &amp; </a:t>
            </a:r>
            <a:r>
              <a:rPr lang="sv-SE" sz="2400" dirty="0" err="1" smtClean="0">
                <a:solidFill>
                  <a:srgbClr val="FF0000"/>
                </a:solidFill>
              </a:rPr>
              <a:t>Development</a:t>
            </a:r>
            <a:endParaRPr lang="sv-SE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e-DE" sz="1600" b="1" i="1" dirty="0" err="1">
                <a:solidFill>
                  <a:srgbClr val="FF0000"/>
                </a:solidFill>
              </a:rPr>
              <a:t>Aim</a:t>
            </a:r>
            <a:r>
              <a:rPr lang="de-DE" sz="1600" b="1" i="1" dirty="0"/>
              <a:t>: Development </a:t>
            </a:r>
            <a:r>
              <a:rPr lang="de-DE" sz="1600" b="1" i="1" dirty="0" err="1"/>
              <a:t>of</a:t>
            </a:r>
            <a:r>
              <a:rPr lang="de-DE" sz="1600" b="1" i="1" dirty="0"/>
              <a:t> </a:t>
            </a:r>
            <a:r>
              <a:rPr lang="de-DE" sz="1600" b="1" i="1" dirty="0" err="1"/>
              <a:t>rescue</a:t>
            </a:r>
            <a:r>
              <a:rPr lang="de-DE" sz="1600" b="1" i="1" dirty="0"/>
              <a:t> </a:t>
            </a:r>
            <a:r>
              <a:rPr lang="de-DE" sz="1600" b="1" i="1" dirty="0" err="1"/>
              <a:t>modules</a:t>
            </a:r>
            <a:r>
              <a:rPr lang="de-DE" sz="1600" b="1" i="1" dirty="0"/>
              <a:t> , </a:t>
            </a:r>
            <a:r>
              <a:rPr lang="de-DE" sz="1600" b="1" i="1" dirty="0" err="1"/>
              <a:t>both</a:t>
            </a:r>
            <a:r>
              <a:rPr lang="de-DE" sz="1600" b="1" i="1" dirty="0"/>
              <a:t> </a:t>
            </a:r>
            <a:r>
              <a:rPr lang="de-DE" sz="1600" b="1" i="1" dirty="0" err="1"/>
              <a:t>personel</a:t>
            </a:r>
            <a:r>
              <a:rPr lang="de-DE" sz="1600" b="1" i="1" dirty="0"/>
              <a:t> </a:t>
            </a:r>
            <a:r>
              <a:rPr lang="de-DE" sz="1600" b="1" i="1" dirty="0" err="1"/>
              <a:t>and</a:t>
            </a:r>
            <a:r>
              <a:rPr lang="de-DE" sz="1600" b="1" i="1" dirty="0"/>
              <a:t> </a:t>
            </a:r>
            <a:r>
              <a:rPr lang="de-DE" sz="1600" b="1" i="1" dirty="0" err="1"/>
              <a:t>equipment</a:t>
            </a:r>
            <a:r>
              <a:rPr lang="de-DE" sz="1600" b="1" i="1" dirty="0"/>
              <a:t>,  in </a:t>
            </a:r>
            <a:r>
              <a:rPr lang="de-DE" sz="1600" b="1" i="1" dirty="0" err="1"/>
              <a:t>order</a:t>
            </a:r>
            <a:r>
              <a:rPr lang="de-DE" sz="1600" b="1" i="1" dirty="0"/>
              <a:t> </a:t>
            </a:r>
            <a:r>
              <a:rPr lang="de-DE" sz="1600" b="1" i="1" dirty="0" err="1"/>
              <a:t>to</a:t>
            </a:r>
            <a:r>
              <a:rPr lang="de-DE" sz="1600" b="1" i="1" dirty="0"/>
              <a:t> save human </a:t>
            </a:r>
            <a:r>
              <a:rPr lang="de-DE" sz="1600" b="1" i="1" dirty="0" err="1"/>
              <a:t>lives</a:t>
            </a:r>
            <a:r>
              <a:rPr lang="de-DE" sz="1600" b="1" i="1" dirty="0"/>
              <a:t>.</a:t>
            </a:r>
          </a:p>
          <a:p>
            <a:pPr marL="0" indent="0">
              <a:buNone/>
            </a:pPr>
            <a:endParaRPr lang="sv-SE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v-SE" sz="1800" dirty="0" smtClean="0">
              <a:solidFill>
                <a:srgbClr val="FF0000"/>
              </a:solidFill>
            </a:endParaRPr>
          </a:p>
        </p:txBody>
      </p:sp>
      <p:pic>
        <p:nvPicPr>
          <p:cNvPr id="8" name="Bildobjekt 7" descr="DiveSMART_Logotype_Flags_RGB_300p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61" y="61458"/>
            <a:ext cx="1581304" cy="1238317"/>
          </a:xfrm>
          <a:prstGeom prst="rect">
            <a:avLst/>
          </a:prstGeom>
        </p:spPr>
      </p:pic>
      <p:pic>
        <p:nvPicPr>
          <p:cNvPr id="12" name="Bildobjekt 11" descr="ibsr_p3_DiveSMART-Baltic_project-logo_full-colour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3" y="-8466"/>
            <a:ext cx="3445967" cy="1378385"/>
          </a:xfrm>
          <a:prstGeom prst="rect">
            <a:avLst/>
          </a:prstGeom>
        </p:spPr>
      </p:pic>
      <p:pic>
        <p:nvPicPr>
          <p:cNvPr id="13" name="Bildobjekt 12" descr="SCG_orginal_clean kopia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3" y="6198756"/>
            <a:ext cx="1966267" cy="467671"/>
          </a:xfrm>
          <a:prstGeom prst="rect">
            <a:avLst/>
          </a:prstGeom>
        </p:spPr>
      </p:pic>
      <p:pic>
        <p:nvPicPr>
          <p:cNvPr id="14" name="Picture 2" descr="\\cs-fs.kbvnet.kbv.se\user\celt\Documents\DykSMART-Baltic\Flaggskeppsstatus\EUSBSR flagship label cmy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788" y="6198756"/>
            <a:ext cx="512437" cy="51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5530955" y="8705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  <p:pic>
        <p:nvPicPr>
          <p:cNvPr id="7" name="Bildobjekt 6" descr="costa 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33" y="1489329"/>
            <a:ext cx="2860932" cy="1839171"/>
          </a:xfrm>
          <a:prstGeom prst="rect">
            <a:avLst/>
          </a:prstGeom>
        </p:spPr>
      </p:pic>
      <p:pic>
        <p:nvPicPr>
          <p:cNvPr id="9" name="Bildobjekt 8" descr="Cost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44" y="3328500"/>
            <a:ext cx="2584181" cy="161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1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20315" cy="1143000"/>
          </a:xfrm>
        </p:spPr>
        <p:txBody>
          <a:bodyPr>
            <a:noAutofit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Factors contributing to the </a:t>
            </a:r>
            <a:br>
              <a:rPr lang="en-US" b="1" dirty="0" smtClean="0"/>
            </a:br>
            <a:r>
              <a:rPr lang="en-US" b="1" dirty="0" smtClean="0"/>
              <a:t>success of the project;</a:t>
            </a:r>
            <a:endParaRPr lang="en-US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 win-win situation increases the motivation to cooperate.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The development of a team, by attempts of including all in information, and involvement.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By an ”Nothing is impossible” attitude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Focus on achieving the final vision, even if it will take time and energy</a:t>
            </a:r>
            <a:endParaRPr lang="sv-SE" sz="2000" dirty="0" smtClean="0"/>
          </a:p>
          <a:p>
            <a:endParaRPr lang="sv-SE" sz="2800" dirty="0"/>
          </a:p>
          <a:p>
            <a:pPr marL="0" indent="0">
              <a:buNone/>
            </a:pPr>
            <a:endParaRPr lang="sv-SE" sz="2800" dirty="0" smtClean="0"/>
          </a:p>
          <a:p>
            <a:pPr marL="0" indent="0">
              <a:buNone/>
            </a:pPr>
            <a:endParaRPr lang="sv-SE" sz="1400" dirty="0"/>
          </a:p>
        </p:txBody>
      </p:sp>
      <p:pic>
        <p:nvPicPr>
          <p:cNvPr id="6" name="Bildobjekt 5" descr="Lycka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715" y="4861977"/>
            <a:ext cx="1867325" cy="1867325"/>
          </a:xfrm>
          <a:prstGeom prst="rect">
            <a:avLst/>
          </a:prstGeom>
        </p:spPr>
      </p:pic>
      <p:pic>
        <p:nvPicPr>
          <p:cNvPr id="7" name="Bildobjekt 6" descr="Unknow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297" y="4861977"/>
            <a:ext cx="2800688" cy="1723500"/>
          </a:xfrm>
          <a:prstGeom prst="rect">
            <a:avLst/>
          </a:prstGeom>
        </p:spPr>
      </p:pic>
      <p:pic>
        <p:nvPicPr>
          <p:cNvPr id="9" name="Bildobjekt 8" descr="DiveSMART_Logotype_Flags_RGB_300p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61" y="61458"/>
            <a:ext cx="1581304" cy="1238317"/>
          </a:xfrm>
          <a:prstGeom prst="rect">
            <a:avLst/>
          </a:prstGeom>
        </p:spPr>
      </p:pic>
      <p:pic>
        <p:nvPicPr>
          <p:cNvPr id="12" name="Bildobjekt 11" descr="ibsr_p3_DiveSMART-Baltic_project-logo_full-coloure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7" y="-8465"/>
            <a:ext cx="2578039" cy="1031214"/>
          </a:xfrm>
          <a:prstGeom prst="rect">
            <a:avLst/>
          </a:prstGeom>
        </p:spPr>
      </p:pic>
      <p:pic>
        <p:nvPicPr>
          <p:cNvPr id="13" name="Bildobjekt 12" descr="SCG_orginal_clean kopia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3" y="6307262"/>
            <a:ext cx="1521927" cy="361986"/>
          </a:xfrm>
          <a:prstGeom prst="rect">
            <a:avLst/>
          </a:prstGeom>
        </p:spPr>
      </p:pic>
      <p:pic>
        <p:nvPicPr>
          <p:cNvPr id="14" name="Picture 2" descr="\\cs-fs.kbvnet.kbv.se\user\celt\Documents\DykSMART-Baltic\Flaggskeppsstatus\EUSBSR flagship label cmyk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834" y="6183295"/>
            <a:ext cx="550731" cy="55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35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Challenges </a:t>
            </a:r>
            <a:r>
              <a:rPr lang="sv-SE" dirty="0" err="1" smtClean="0"/>
              <a:t>ahead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 err="1" smtClean="0"/>
              <a:t>Subsidary</a:t>
            </a:r>
            <a:r>
              <a:rPr lang="sv-SE" sz="2000" dirty="0" smtClean="0"/>
              <a:t> </a:t>
            </a:r>
            <a:r>
              <a:rPr lang="sv-SE" sz="2000" dirty="0" err="1" smtClean="0"/>
              <a:t>Contract</a:t>
            </a:r>
            <a:r>
              <a:rPr lang="sv-SE" sz="2000" dirty="0" smtClean="0"/>
              <a:t>  -  </a:t>
            </a:r>
            <a:r>
              <a:rPr lang="sv-SE" sz="2000" dirty="0" err="1" smtClean="0"/>
              <a:t>signed</a:t>
            </a:r>
            <a:r>
              <a:rPr lang="sv-SE" sz="2000" dirty="0" smtClean="0"/>
              <a:t> ?</a:t>
            </a:r>
          </a:p>
          <a:p>
            <a:r>
              <a:rPr lang="sv-SE" sz="2000" dirty="0" smtClean="0"/>
              <a:t>Communication </a:t>
            </a:r>
            <a:r>
              <a:rPr lang="sv-SE" sz="2000" dirty="0" err="1" smtClean="0"/>
              <a:t>that</a:t>
            </a:r>
            <a:r>
              <a:rPr lang="sv-SE" sz="2000" dirty="0" smtClean="0"/>
              <a:t> </a:t>
            </a:r>
            <a:r>
              <a:rPr lang="sv-SE" sz="2000" dirty="0" err="1" smtClean="0"/>
              <a:t>works</a:t>
            </a:r>
            <a:r>
              <a:rPr lang="sv-SE" sz="2000" dirty="0" smtClean="0"/>
              <a:t> </a:t>
            </a:r>
          </a:p>
          <a:p>
            <a:r>
              <a:rPr lang="sv-SE" sz="2000" dirty="0" err="1" smtClean="0"/>
              <a:t>Commitment</a:t>
            </a:r>
            <a:r>
              <a:rPr lang="sv-SE" sz="2000" dirty="0" smtClean="0"/>
              <a:t> &amp; </a:t>
            </a:r>
            <a:r>
              <a:rPr lang="sv-SE" sz="2000" dirty="0" err="1" smtClean="0"/>
              <a:t>Dedication</a:t>
            </a:r>
            <a:r>
              <a:rPr lang="sv-SE" sz="2000" dirty="0" smtClean="0"/>
              <a:t> from all partners</a:t>
            </a:r>
          </a:p>
          <a:p>
            <a:r>
              <a:rPr lang="sv-SE" sz="2000" dirty="0" smtClean="0"/>
              <a:t>Connection </a:t>
            </a:r>
            <a:r>
              <a:rPr lang="sv-SE" sz="2000" dirty="0" err="1" smtClean="0"/>
              <a:t>of</a:t>
            </a:r>
            <a:r>
              <a:rPr lang="sv-SE" sz="2000" dirty="0" smtClean="0"/>
              <a:t> </a:t>
            </a:r>
            <a:r>
              <a:rPr lang="sv-SE" sz="2000" dirty="0" err="1" smtClean="0"/>
              <a:t>two</a:t>
            </a:r>
            <a:r>
              <a:rPr lang="sv-SE" sz="2000" dirty="0" smtClean="0"/>
              <a:t> </a:t>
            </a:r>
            <a:r>
              <a:rPr lang="sv-SE" sz="2000" dirty="0" err="1" smtClean="0"/>
              <a:t>projects</a:t>
            </a:r>
            <a:r>
              <a:rPr lang="sv-SE" sz="2000" dirty="0" smtClean="0"/>
              <a:t>, DSB and DSB APP</a:t>
            </a:r>
          </a:p>
          <a:p>
            <a:r>
              <a:rPr lang="sv-SE" sz="2000" dirty="0" smtClean="0"/>
              <a:t>Connection </a:t>
            </a:r>
            <a:r>
              <a:rPr lang="sv-SE" sz="2000" dirty="0" err="1" smtClean="0"/>
              <a:t>with</a:t>
            </a:r>
            <a:r>
              <a:rPr lang="sv-SE" sz="2000" dirty="0" smtClean="0"/>
              <a:t> </a:t>
            </a:r>
            <a:r>
              <a:rPr lang="sv-SE" sz="2000" dirty="0" err="1" smtClean="0"/>
              <a:t>ChemSAR</a:t>
            </a:r>
            <a:r>
              <a:rPr lang="sv-SE" sz="2000" dirty="0" smtClean="0"/>
              <a:t> and </a:t>
            </a:r>
            <a:r>
              <a:rPr lang="sv-SE" sz="2000" dirty="0" err="1" smtClean="0"/>
              <a:t>Hazard</a:t>
            </a:r>
            <a:endParaRPr lang="sv-SE" sz="2000" dirty="0" smtClean="0"/>
          </a:p>
          <a:p>
            <a:endParaRPr lang="sv-SE" dirty="0" smtClean="0"/>
          </a:p>
        </p:txBody>
      </p:sp>
      <p:pic>
        <p:nvPicPr>
          <p:cNvPr id="4" name="Bildobjekt 3" descr="ibsr_p3_DiveSMART-Baltic_project-logo_full-colour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7" y="-8465"/>
            <a:ext cx="2578039" cy="1031214"/>
          </a:xfrm>
          <a:prstGeom prst="rect">
            <a:avLst/>
          </a:prstGeom>
        </p:spPr>
      </p:pic>
      <p:pic>
        <p:nvPicPr>
          <p:cNvPr id="5" name="Bildobjekt 4" descr="DiveSMART_Logotype_Flags_RGB_300p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61" y="61458"/>
            <a:ext cx="1581304" cy="1238317"/>
          </a:xfrm>
          <a:prstGeom prst="rect">
            <a:avLst/>
          </a:prstGeom>
        </p:spPr>
      </p:pic>
      <p:pic>
        <p:nvPicPr>
          <p:cNvPr id="6" name="Bildobjekt 5" descr="SCG_orginal_clean kopia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3" y="6307262"/>
            <a:ext cx="1521927" cy="361986"/>
          </a:xfrm>
          <a:prstGeom prst="rect">
            <a:avLst/>
          </a:prstGeom>
        </p:spPr>
      </p:pic>
      <p:pic>
        <p:nvPicPr>
          <p:cNvPr id="7" name="Picture 2" descr="\\cs-fs.kbvnet.kbv.se\user\celt\Documents\DykSMART-Baltic\Flaggskeppsstatus\EUSBSR flagship label cmy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834" y="6183295"/>
            <a:ext cx="550731" cy="55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objekt 7" descr="överen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726" y="3768904"/>
            <a:ext cx="3148369" cy="22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027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 smtClean="0"/>
              <a:t>For </a:t>
            </a:r>
            <a:r>
              <a:rPr lang="sv-SE" b="1" dirty="0" err="1" smtClean="0"/>
              <a:t>more</a:t>
            </a:r>
            <a:r>
              <a:rPr lang="sv-SE" b="1" dirty="0" smtClean="0"/>
              <a:t> information:</a:t>
            </a:r>
            <a:endParaRPr lang="sv-SE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199" y="1600200"/>
            <a:ext cx="7713677" cy="4525963"/>
          </a:xfrm>
        </p:spPr>
        <p:txBody>
          <a:bodyPr/>
          <a:lstStyle/>
          <a:p>
            <a:pPr marL="0" indent="0">
              <a:buNone/>
            </a:pPr>
            <a:endParaRPr lang="sv-SE" sz="1800" dirty="0" smtClean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043006"/>
              </p:ext>
            </p:extLst>
          </p:nvPr>
        </p:nvGraphicFramePr>
        <p:xfrm>
          <a:off x="457199" y="550782"/>
          <a:ext cx="8314889" cy="6009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1040"/>
                <a:gridCol w="4133849"/>
              </a:tblGrid>
              <a:tr h="665397">
                <a:tc>
                  <a:txBody>
                    <a:bodyPr/>
                    <a:lstStyle/>
                    <a:p>
                      <a:endParaRPr lang="de-DE" u="sng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029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v-SE" dirty="0" smtClean="0">
                          <a:solidFill>
                            <a:srgbClr val="FFFFFF"/>
                          </a:solidFill>
                        </a:rPr>
                        <a:t>Project</a:t>
                      </a:r>
                      <a:r>
                        <a:rPr lang="sv-SE" baseline="0" dirty="0" smtClean="0">
                          <a:solidFill>
                            <a:srgbClr val="FFFFFF"/>
                          </a:solidFill>
                        </a:rPr>
                        <a:t> manager</a:t>
                      </a:r>
                      <a:endParaRPr lang="sv-SE" dirty="0" smtClean="0">
                        <a:solidFill>
                          <a:srgbClr val="FFFFFF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sv-SE" dirty="0" smtClean="0">
                          <a:solidFill>
                            <a:schemeClr val="tx1"/>
                          </a:solidFill>
                        </a:rPr>
                        <a:t>Jonas</a:t>
                      </a:r>
                      <a:r>
                        <a:rPr lang="sv-SE" dirty="0" smtClean="0"/>
                        <a:t>  </a:t>
                      </a:r>
                      <a:r>
                        <a:rPr lang="sv-SE" dirty="0" smtClean="0">
                          <a:solidFill>
                            <a:srgbClr val="FFFFFF"/>
                          </a:solidFill>
                        </a:rPr>
                        <a:t>Westerberg</a:t>
                      </a:r>
                      <a:endParaRPr lang="sv-SE" dirty="0" smtClean="0">
                        <a:solidFill>
                          <a:srgbClr val="FFFFFF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sv-SE" dirty="0" smtClean="0">
                          <a:solidFill>
                            <a:srgbClr val="FF0000"/>
                          </a:solidFill>
                          <a:hlinkClick r:id="rId2"/>
                        </a:rPr>
                        <a:t>jonas@oceanrescue.se</a:t>
                      </a:r>
                      <a:endParaRPr lang="sv-SE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sv-SE" dirty="0" smtClean="0">
                          <a:solidFill>
                            <a:schemeClr val="tx1"/>
                          </a:solidFill>
                        </a:rPr>
                        <a:t>+46</a:t>
                      </a:r>
                      <a:r>
                        <a:rPr lang="sv-SE" dirty="0" smtClean="0"/>
                        <a:t> </a:t>
                      </a:r>
                      <a:r>
                        <a:rPr lang="sv-SE" dirty="0" smtClean="0">
                          <a:solidFill>
                            <a:schemeClr val="tx1"/>
                          </a:solidFill>
                        </a:rPr>
                        <a:t>736546307</a:t>
                      </a:r>
                    </a:p>
                    <a:p>
                      <a:endParaRPr lang="sv-SE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Project </a:t>
                      </a:r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coordinator</a:t>
                      </a:r>
                      <a:endParaRPr lang="de-DE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Else</a:t>
                      </a:r>
                      <a:r>
                        <a:rPr lang="de-D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baseline="0" dirty="0" smtClean="0">
                          <a:solidFill>
                            <a:schemeClr val="tx1"/>
                          </a:solidFill>
                        </a:rPr>
                        <a:t>Timms/General </a:t>
                      </a:r>
                      <a:r>
                        <a:rPr lang="de-DE" baseline="0" dirty="0" err="1" smtClean="0">
                          <a:solidFill>
                            <a:schemeClr val="tx1"/>
                          </a:solidFill>
                        </a:rPr>
                        <a:t>project</a:t>
                      </a:r>
                      <a:r>
                        <a:rPr lang="de-D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baseline="0" dirty="0" err="1" smtClean="0">
                          <a:solidFill>
                            <a:schemeClr val="tx1"/>
                          </a:solidFill>
                        </a:rPr>
                        <a:t>information</a:t>
                      </a:r>
                      <a:endParaRPr lang="de-DE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de-DE" u="sng" baseline="0" dirty="0" smtClean="0">
                          <a:solidFill>
                            <a:schemeClr val="tx1"/>
                          </a:solidFill>
                          <a:hlinkClick r:id="rId3"/>
                        </a:rPr>
                        <a:t>else.timms@coastguard.se</a:t>
                      </a:r>
                      <a:endParaRPr lang="de-DE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sv-SE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sv-SE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sv-SE" b="1" dirty="0" smtClean="0">
                          <a:solidFill>
                            <a:schemeClr val="tx1"/>
                          </a:solidFill>
                        </a:rPr>
                        <a:t>Ass.</a:t>
                      </a:r>
                      <a:r>
                        <a:rPr lang="sv-SE" b="1" baseline="0" dirty="0" smtClean="0">
                          <a:solidFill>
                            <a:schemeClr val="tx1"/>
                          </a:solidFill>
                        </a:rPr>
                        <a:t> Project manager</a:t>
                      </a:r>
                      <a:endParaRPr lang="sv-SE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sv-SE" dirty="0" smtClean="0">
                          <a:solidFill>
                            <a:schemeClr val="tx1"/>
                          </a:solidFill>
                        </a:rPr>
                        <a:t>Johan</a:t>
                      </a:r>
                      <a:r>
                        <a:rPr lang="sv-SE" baseline="0" dirty="0" smtClean="0">
                          <a:solidFill>
                            <a:schemeClr val="tx1"/>
                          </a:solidFill>
                        </a:rPr>
                        <a:t> Genestig/</a:t>
                      </a:r>
                      <a:r>
                        <a:rPr lang="sv-SE" baseline="0" dirty="0" err="1" smtClean="0">
                          <a:solidFill>
                            <a:schemeClr val="tx1"/>
                          </a:solidFill>
                        </a:rPr>
                        <a:t>Specific</a:t>
                      </a:r>
                      <a:r>
                        <a:rPr lang="sv-S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sv-SE" baseline="0" dirty="0" err="1" smtClean="0">
                          <a:solidFill>
                            <a:schemeClr val="tx1"/>
                          </a:solidFill>
                        </a:rPr>
                        <a:t>diving</a:t>
                      </a:r>
                      <a:r>
                        <a:rPr lang="sv-S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sv-SE" baseline="0" dirty="0" err="1" smtClean="0">
                          <a:solidFill>
                            <a:schemeClr val="tx1"/>
                          </a:solidFill>
                        </a:rPr>
                        <a:t>issues</a:t>
                      </a:r>
                      <a:endParaRPr lang="sv-SE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sv-SE" baseline="0" dirty="0" smtClean="0">
                          <a:solidFill>
                            <a:schemeClr val="tx1"/>
                          </a:solidFill>
                          <a:hlinkClick r:id="rId4"/>
                        </a:rPr>
                        <a:t>Johan.genestig@coastguard.se</a:t>
                      </a:r>
                      <a:endParaRPr lang="sv-S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59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b="0" u="none" dirty="0" err="1" smtClean="0">
                          <a:solidFill>
                            <a:schemeClr val="tx1"/>
                          </a:solidFill>
                        </a:rPr>
                        <a:t>Financial</a:t>
                      </a:r>
                      <a:r>
                        <a:rPr lang="sv-SE" sz="1800" b="0" u="none" dirty="0" smtClean="0">
                          <a:solidFill>
                            <a:schemeClr val="tx1"/>
                          </a:solidFill>
                        </a:rPr>
                        <a:t> administrator</a:t>
                      </a:r>
                      <a:endParaRPr lang="sv-SE" sz="1800" b="1" u="sng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Webb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2101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v-SE" sz="1800" u="none" dirty="0" err="1" smtClean="0">
                          <a:solidFill>
                            <a:schemeClr val="tx1"/>
                          </a:solidFill>
                        </a:rPr>
                        <a:t>Hauke</a:t>
                      </a:r>
                      <a:r>
                        <a:rPr lang="sv-SE" sz="1800" u="none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sv-SE" sz="1800" u="none" dirty="0" err="1" smtClean="0">
                          <a:solidFill>
                            <a:schemeClr val="tx1"/>
                          </a:solidFill>
                        </a:rPr>
                        <a:t>Siemen</a:t>
                      </a:r>
                      <a:endParaRPr lang="sv-SE" sz="1800" u="none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u="sng" dirty="0" smtClean="0">
                          <a:hlinkClick r:id="rId5"/>
                        </a:rPr>
                        <a:t>siemen@rem-consult.eu</a:t>
                      </a:r>
                      <a:endParaRPr lang="fr-FR" u="sng" dirty="0" smtClean="0"/>
                    </a:p>
                    <a:p>
                      <a:pPr marL="0" indent="0">
                        <a:buNone/>
                      </a:pPr>
                      <a:r>
                        <a:rPr lang="sv-SE" sz="1800" u="none" dirty="0" smtClean="0">
                          <a:solidFill>
                            <a:schemeClr val="tx1"/>
                          </a:solidFill>
                        </a:rPr>
                        <a:t>REM-Lang</a:t>
                      </a:r>
                      <a:r>
                        <a:rPr lang="sv-SE" sz="1800" u="none" baseline="0" dirty="0" smtClean="0">
                          <a:solidFill>
                            <a:schemeClr val="tx1"/>
                          </a:solidFill>
                        </a:rPr>
                        <a:t> Consulting</a:t>
                      </a:r>
                    </a:p>
                    <a:p>
                      <a:pPr marL="0" indent="0">
                        <a:buNone/>
                      </a:pPr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+ 49 (40) 657 903 78</a:t>
                      </a:r>
                      <a:endParaRPr lang="sv-SE" sz="1800" u="none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u="sng" baseline="0" dirty="0" err="1" smtClean="0">
                          <a:solidFill>
                            <a:schemeClr val="tx1"/>
                          </a:solidFill>
                        </a:rPr>
                        <a:t>www.divesmartbaltic.se</a:t>
                      </a:r>
                      <a:endParaRPr lang="de-DE" u="sng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http://kustbevakningen.se/images/logotyp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16880" y="5731510"/>
            <a:ext cx="2562225" cy="828676"/>
          </a:xfrm>
          <a:prstGeom prst="rect">
            <a:avLst/>
          </a:prstGeom>
          <a:noFill/>
        </p:spPr>
      </p:pic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pPr/>
              <a:t>8</a:t>
            </a:fld>
            <a:endParaRPr lang="sv-S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DiveSMART Baltic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1618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var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Svart .thmx</Template>
  <TotalTime>21443</TotalTime>
  <Words>216</Words>
  <Application>Microsoft Macintosh PowerPoint</Application>
  <PresentationFormat>Bildspel på skärmen (4:3)</PresentationFormat>
  <Paragraphs>85</Paragraphs>
  <Slides>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9" baseType="lpstr">
      <vt:lpstr>Svart</vt:lpstr>
      <vt:lpstr>Dive SMART Baltic DS B</vt:lpstr>
      <vt:lpstr>Initial questions</vt:lpstr>
      <vt:lpstr>  Dive SMART Baltic A Flagship project in the Baltic Sea Action Plan</vt:lpstr>
      <vt:lpstr>Projectpartners</vt:lpstr>
      <vt:lpstr>How?</vt:lpstr>
      <vt:lpstr>  Factors contributing to the  success of the project;</vt:lpstr>
      <vt:lpstr>Challenges ahead</vt:lpstr>
      <vt:lpstr>For more information:</vt:lpstr>
    </vt:vector>
  </TitlesOfParts>
  <Company>Dykmagasinet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Projektplan Dyk SMART</dc:title>
  <dc:creator>Jonas Westerberg</dc:creator>
  <cp:lastModifiedBy>Jonas Westerberg</cp:lastModifiedBy>
  <cp:revision>313</cp:revision>
  <dcterms:created xsi:type="dcterms:W3CDTF">2013-09-17T13:02:24Z</dcterms:created>
  <dcterms:modified xsi:type="dcterms:W3CDTF">2016-05-17T07:08:49Z</dcterms:modified>
</cp:coreProperties>
</file>